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2" r:id="rId2"/>
  </p:sldMasterIdLst>
  <p:notesMasterIdLst>
    <p:notesMasterId r:id="rId21"/>
  </p:notesMasterIdLst>
  <p:handoutMasterIdLst>
    <p:handoutMasterId r:id="rId22"/>
  </p:handoutMasterIdLst>
  <p:sldIdLst>
    <p:sldId id="256" r:id="rId3"/>
    <p:sldId id="271" r:id="rId4"/>
    <p:sldId id="296" r:id="rId5"/>
    <p:sldId id="259" r:id="rId6"/>
    <p:sldId id="260" r:id="rId7"/>
    <p:sldId id="261" r:id="rId8"/>
    <p:sldId id="262" r:id="rId9"/>
    <p:sldId id="272" r:id="rId10"/>
    <p:sldId id="270" r:id="rId11"/>
    <p:sldId id="264" r:id="rId12"/>
    <p:sldId id="265" r:id="rId13"/>
    <p:sldId id="295" r:id="rId14"/>
    <p:sldId id="266" r:id="rId15"/>
    <p:sldId id="268" r:id="rId16"/>
    <p:sldId id="269" r:id="rId17"/>
    <p:sldId id="273" r:id="rId18"/>
    <p:sldId id="274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21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4A738-51B0-5349-ACB8-3CFFF1505FAE}" type="datetimeFigureOut">
              <a:rPr lang="en-US" smtClean="0"/>
              <a:t>3/21/14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D1FD2-7C81-6C41-A117-8CA8B9338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26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1CD23-FC64-E741-B6FF-81E360C0F389}" type="datetimeFigureOut">
              <a:rPr lang="en-US" smtClean="0"/>
              <a:t>3/21/14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66E17-BA74-BC46-BBEC-A15DA27B6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705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3/17/14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Dev. Processes | Eric Knauss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3955-F0E3-BB44-8A7F-5E3BD1388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5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3/17/14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Dev. Processes | Eric Knauss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3955-F0E3-BB44-8A7F-5E3BD1388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1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3/17/14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Dev. Processes | Eric Knauss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3955-F0E3-BB44-8A7F-5E3BD1388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94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eorgia" pitchFamily="18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3/17/14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eorgia" pitchFamily="18" charset="0"/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eorgia" pitchFamily="18" charset="0"/>
              </a:defRPr>
            </a:lvl1pPr>
          </a:lstStyle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3206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3/17/14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77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3/17/14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44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3/17/14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289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3/17/14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96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3/17/14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06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3/17/14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993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3/17/14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155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3/17/14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Dev. Processes | Eric Knauss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3955-F0E3-BB44-8A7F-5E3BD1388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05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3/17/14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60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Platshållare för text 5"/>
          <p:cNvSpPr>
            <a:spLocks noGrp="1"/>
          </p:cNvSpPr>
          <p:nvPr>
            <p:ph type="body" idx="10"/>
          </p:nvPr>
        </p:nvSpPr>
        <p:spPr>
          <a:xfrm>
            <a:off x="2590800" y="3124200"/>
            <a:ext cx="914400" cy="914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3016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3/17/14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Dev. Processes | Eric Knauss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3955-F0E3-BB44-8A7F-5E3BD1388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44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3/17/14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Dev. Processes | Eric Knauss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3955-F0E3-BB44-8A7F-5E3BD1388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3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3/17/14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Dev. Processes | Eric Knauss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3955-F0E3-BB44-8A7F-5E3BD1388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3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3/17/14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Dev. Processes | Eric Knauss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3955-F0E3-BB44-8A7F-5E3BD1388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8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3/17/14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Dev. Processes | Eric Knauss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3955-F0E3-BB44-8A7F-5E3BD1388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5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3/17/14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Dev. Processes | Eric Knauss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3955-F0E3-BB44-8A7F-5E3BD1388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56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3/17/14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Agile Dev. Processes | Eric Knauss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63955-F0E3-BB44-8A7F-5E3BD1388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1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1.w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3/17/14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Agile Dev. Processes | Eric Knauss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63955-F0E3-BB44-8A7F-5E3BD1388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908720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238247" y="6434242"/>
            <a:ext cx="1008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 defTabSz="914400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3/17/14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318367" y="64342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 defTabSz="914400"/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91903" y="6433808"/>
            <a:ext cx="8421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 defTabSz="914400"/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/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3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de-DE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0" y="638132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4128" y="80989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4304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8" name="Picture 7" descr="Chalmers_GU.wm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453336"/>
            <a:ext cx="3816424" cy="3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5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Georg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eorgia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Georgia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Georgia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Georg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jp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Agile Software Development</a:t>
            </a:r>
            <a:br>
              <a:rPr lang="en-US" dirty="0" smtClean="0"/>
            </a:br>
            <a:r>
              <a:rPr lang="en-US" dirty="0" smtClean="0"/>
              <a:t>(DIT191 / EDA397)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Eric Knauss</a:t>
            </a:r>
          </a:p>
          <a:p>
            <a:r>
              <a:rPr lang="en-US" dirty="0" smtClean="0"/>
              <a:t>&lt;</a:t>
            </a:r>
            <a:r>
              <a:rPr lang="en-US" u="sng" dirty="0" err="1" smtClean="0"/>
              <a:t>eric.knauss@cse.gu.se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5668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the “Software crisis”?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Software development inefficient</a:t>
            </a:r>
          </a:p>
          <a:p>
            <a:pPr lvl="1"/>
            <a:r>
              <a:rPr lang="en-US" dirty="0" smtClean="0"/>
              <a:t>Software does not meet requirements</a:t>
            </a:r>
          </a:p>
          <a:p>
            <a:pPr lvl="1"/>
            <a:r>
              <a:rPr lang="en-US" dirty="0" smtClean="0"/>
              <a:t>Projects over time/budget</a:t>
            </a:r>
          </a:p>
          <a:p>
            <a:pPr lvl="1"/>
            <a:r>
              <a:rPr lang="en-US" dirty="0" smtClean="0"/>
              <a:t>Projects were unmanageable and software unmaintainable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can be done about it?</a:t>
            </a: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pPr>
              <a:buFont typeface="Wingdings" charset="0"/>
              <a:buChar char="à"/>
            </a:pPr>
            <a:r>
              <a:rPr lang="en-US" dirty="0" smtClean="0"/>
              <a:t>Software Engineering</a:t>
            </a:r>
          </a:p>
          <a:p>
            <a:pPr lvl="1"/>
            <a:r>
              <a:rPr lang="en-US" dirty="0" smtClean="0"/>
              <a:t>Application of engineering to Software</a:t>
            </a:r>
          </a:p>
          <a:p>
            <a:pPr lvl="1"/>
            <a:r>
              <a:rPr lang="en-US" dirty="0" smtClean="0"/>
              <a:t>Systematic, disciplined, quantifiable approach to the development, operation, and maintenance of software</a:t>
            </a:r>
          </a:p>
          <a:p>
            <a:pPr lvl="1"/>
            <a:r>
              <a:rPr lang="en-US" dirty="0" smtClean="0"/>
              <a:t>Assure quality of process and product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039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700" dirty="0" smtClean="0">
                <a:solidFill>
                  <a:srgbClr val="000090"/>
                </a:solidFill>
              </a:rPr>
              <a:t>?</a:t>
            </a:r>
            <a:endParaRPr lang="en-US" sz="28700" dirty="0">
              <a:solidFill>
                <a:srgbClr val="00009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Do you know examples of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Systematic</a:t>
            </a:r>
            <a:r>
              <a:rPr lang="en-US" dirty="0"/>
              <a:t>, disciplined, quantifiable </a:t>
            </a:r>
            <a:r>
              <a:rPr lang="en-US" dirty="0" smtClean="0"/>
              <a:t>approaches </a:t>
            </a:r>
            <a:r>
              <a:rPr lang="en-US" dirty="0"/>
              <a:t>to the development, operation, and maintenance of </a:t>
            </a:r>
            <a:r>
              <a:rPr lang="en-US" dirty="0" smtClean="0"/>
              <a:t>software?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Applying engineering to software?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303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we coming from?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6829" b="6829"/>
          <a:stretch>
            <a:fillRect/>
          </a:stretch>
        </p:blipFill>
        <p:spPr>
          <a:xfrm flipH="1">
            <a:off x="457200" y="908720"/>
            <a:ext cx="8229600" cy="5328592"/>
          </a:xfrm>
        </p:spPr>
      </p:pic>
      <p:sp>
        <p:nvSpPr>
          <p:cNvPr id="7" name="Rectangle 6"/>
          <p:cNvSpPr/>
          <p:nvPr/>
        </p:nvSpPr>
        <p:spPr>
          <a:xfrm>
            <a:off x="5066617" y="5975763"/>
            <a:ext cx="36201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http://</a:t>
            </a:r>
            <a:r>
              <a:rPr lang="en-US" sz="1000" dirty="0" err="1" smtClean="0">
                <a:solidFill>
                  <a:srgbClr val="FFFFFF"/>
                </a:solidFill>
              </a:rPr>
              <a:t>commons.wikimedia.org</a:t>
            </a:r>
            <a:r>
              <a:rPr lang="en-US" sz="1000" dirty="0" smtClean="0">
                <a:solidFill>
                  <a:srgbClr val="FFFFFF"/>
                </a:solidFill>
              </a:rPr>
              <a:t>/wiki/</a:t>
            </a:r>
            <a:r>
              <a:rPr lang="en-US" sz="1000" dirty="0" err="1" smtClean="0">
                <a:solidFill>
                  <a:srgbClr val="FFFFFF"/>
                </a:solidFill>
              </a:rPr>
              <a:t>File:Waterfall_katoomba.JPG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09600" y="1061120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Requirements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</a:t>
            </a:r>
            <a:r>
              <a:rPr lang="en-US" dirty="0" smtClean="0">
                <a:solidFill>
                  <a:srgbClr val="FFFFFF"/>
                </a:solidFill>
              </a:rPr>
              <a:t>	Design</a:t>
            </a: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	</a:t>
            </a:r>
            <a:r>
              <a:rPr lang="en-US" dirty="0" smtClean="0">
                <a:solidFill>
                  <a:srgbClr val="FFFFFF"/>
                </a:solidFill>
              </a:rPr>
              <a:t>					Programming</a:t>
            </a: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			Test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8221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Systematic sequential development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Requirements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Programming</a:t>
            </a:r>
          </a:p>
          <a:p>
            <a:r>
              <a:rPr lang="en-US" dirty="0" smtClean="0"/>
              <a:t>Test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Simple</a:t>
            </a:r>
          </a:p>
          <a:p>
            <a:pPr lvl="1"/>
            <a:r>
              <a:rPr lang="en-US" dirty="0" smtClean="0"/>
              <a:t>Controllable</a:t>
            </a:r>
          </a:p>
          <a:p>
            <a:pPr lvl="1"/>
            <a:r>
              <a:rPr lang="en-US" dirty="0" smtClean="0"/>
              <a:t>Cost efficient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Time-to-market</a:t>
            </a:r>
          </a:p>
          <a:p>
            <a:pPr lvl="1"/>
            <a:r>
              <a:rPr lang="en-US" dirty="0" smtClean="0"/>
              <a:t>What about change?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3630" y="989344"/>
            <a:ext cx="1431191" cy="3207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39654" y="1401239"/>
            <a:ext cx="1431191" cy="3207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55678" y="1813134"/>
            <a:ext cx="1431191" cy="3207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71703" y="2225028"/>
            <a:ext cx="1431191" cy="3207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473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Requirements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Programming</a:t>
            </a:r>
          </a:p>
          <a:p>
            <a:r>
              <a:rPr lang="en-US" dirty="0" smtClean="0"/>
              <a:t>Test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What can we do if time to market and robustness against late changes are more important than cost-efficiency?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Requirements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Programming</a:t>
            </a:r>
          </a:p>
          <a:p>
            <a:r>
              <a:rPr lang="en-US" dirty="0" smtClean="0"/>
              <a:t>Test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23630" y="989344"/>
            <a:ext cx="1431191" cy="3207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39654" y="1401239"/>
            <a:ext cx="1431191" cy="3207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55678" y="1813134"/>
            <a:ext cx="1431191" cy="3207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71703" y="2225028"/>
            <a:ext cx="1431191" cy="3207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23630" y="4427135"/>
            <a:ext cx="1882263" cy="3207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753492" y="4839030"/>
            <a:ext cx="1882263" cy="3207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023630" y="6147843"/>
            <a:ext cx="4172640" cy="20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78796" y="5983601"/>
            <a:ext cx="16623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Time-to-market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23670" y="5250925"/>
            <a:ext cx="1882263" cy="3207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4007" y="5662819"/>
            <a:ext cx="1882263" cy="3207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23630" y="2761340"/>
            <a:ext cx="5979264" cy="201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39690" y="2596830"/>
            <a:ext cx="16623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Time-to-market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Towards concurrent development</a:t>
            </a:r>
            <a:endParaRPr lang="en-US" dirty="0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6577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700" dirty="0" smtClean="0">
                <a:solidFill>
                  <a:srgbClr val="000090"/>
                </a:solidFill>
              </a:rPr>
              <a:t>?</a:t>
            </a:r>
            <a:endParaRPr lang="en-US" sz="28700" dirty="0">
              <a:solidFill>
                <a:srgbClr val="00009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the consequence of concurrent development? </a:t>
            </a:r>
          </a:p>
          <a:p>
            <a:pPr lvl="1"/>
            <a:r>
              <a:rPr lang="en-US" dirty="0" smtClean="0"/>
              <a:t>(hint: why are concurrent tasks depicted longer than sequential tasks?)</a:t>
            </a:r>
          </a:p>
          <a:p>
            <a:endParaRPr lang="en-US" dirty="0"/>
          </a:p>
          <a:p>
            <a:r>
              <a:rPr lang="en-US" dirty="0" smtClean="0"/>
              <a:t>What has this to do with agile?</a:t>
            </a:r>
          </a:p>
          <a:p>
            <a:endParaRPr lang="en-US" dirty="0"/>
          </a:p>
          <a:p>
            <a:r>
              <a:rPr lang="en-US" dirty="0" smtClean="0"/>
              <a:t>What do you know about agile?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17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Iteration Models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System requirements </a:t>
            </a:r>
            <a:r>
              <a:rPr lang="en-US" i="1" noProof="0" dirty="0" smtClean="0"/>
              <a:t>always</a:t>
            </a:r>
            <a:r>
              <a:rPr lang="en-US" noProof="0" dirty="0" smtClean="0"/>
              <a:t> evolve during a project</a:t>
            </a:r>
          </a:p>
          <a:p>
            <a:endParaRPr lang="en-US" dirty="0"/>
          </a:p>
          <a:p>
            <a:r>
              <a:rPr lang="en-US" dirty="0" smtClean="0"/>
              <a:t>Iterations are part of larger development projects</a:t>
            </a:r>
          </a:p>
          <a:p>
            <a:endParaRPr lang="en-US" dirty="0"/>
          </a:p>
          <a:p>
            <a:r>
              <a:rPr lang="en-US" dirty="0" smtClean="0"/>
              <a:t>Iterations can be applied to any generic development process model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Agile Dev. Processes | Eric Knauss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/>
              <a:t>16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374554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Incremental delivery</a:t>
            </a:r>
            <a:endParaRPr lang="en-US" noProof="0" dirty="0"/>
          </a:p>
        </p:txBody>
      </p:sp>
      <p:sp>
        <p:nvSpPr>
          <p:cNvPr id="5" name="Rectangle 4"/>
          <p:cNvSpPr/>
          <p:nvPr/>
        </p:nvSpPr>
        <p:spPr>
          <a:xfrm>
            <a:off x="1619672" y="1412776"/>
            <a:ext cx="1728192" cy="7920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eorgia"/>
                <a:cs typeface="Georgia"/>
              </a:rPr>
              <a:t>Define outline requirements</a:t>
            </a:r>
            <a:endParaRPr lang="en-US" sz="1600" dirty="0">
              <a:latin typeface="Georgia"/>
              <a:cs typeface="Georgia"/>
            </a:endParaRPr>
          </a:p>
        </p:txBody>
      </p:sp>
      <p:cxnSp>
        <p:nvCxnSpPr>
          <p:cNvPr id="3" name="Straight Arrow Connector 2"/>
          <p:cNvCxnSpPr>
            <a:stCxn id="5" idx="3"/>
            <a:endCxn id="14" idx="1"/>
          </p:cNvCxnSpPr>
          <p:nvPr/>
        </p:nvCxnSpPr>
        <p:spPr>
          <a:xfrm>
            <a:off x="3347864" y="1808820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635896" y="1412776"/>
            <a:ext cx="1728192" cy="7920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eorgia"/>
                <a:cs typeface="Georgia"/>
              </a:rPr>
              <a:t>Assign requirements to increments</a:t>
            </a:r>
            <a:endParaRPr lang="en-US" sz="1600" dirty="0">
              <a:latin typeface="Georgia"/>
              <a:cs typeface="Georg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52120" y="1412776"/>
            <a:ext cx="1728192" cy="7920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eorgia"/>
                <a:cs typeface="Georgia"/>
              </a:rPr>
              <a:t>Design system architecture</a:t>
            </a:r>
            <a:endParaRPr lang="en-US" sz="1600" dirty="0">
              <a:latin typeface="Georgia"/>
              <a:cs typeface="Georgia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52120" y="2636912"/>
            <a:ext cx="1728192" cy="7920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eorgia"/>
                <a:cs typeface="Georgia"/>
              </a:rPr>
              <a:t>Develop system increment</a:t>
            </a:r>
            <a:endParaRPr lang="en-US" sz="1600" dirty="0">
              <a:latin typeface="Georgia"/>
              <a:cs typeface="Georgi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52120" y="3861048"/>
            <a:ext cx="1728192" cy="7920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eorgia"/>
                <a:cs typeface="Georgia"/>
              </a:rPr>
              <a:t>Validate increment</a:t>
            </a:r>
            <a:endParaRPr lang="en-US" sz="1600" dirty="0">
              <a:latin typeface="Georgia"/>
              <a:cs typeface="Georgi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52120" y="5085184"/>
            <a:ext cx="1728192" cy="7920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eorgia"/>
                <a:cs typeface="Georgia"/>
              </a:rPr>
              <a:t>Integrate increment</a:t>
            </a:r>
            <a:endParaRPr lang="en-US" sz="1600" dirty="0">
              <a:latin typeface="Georgia"/>
              <a:cs typeface="Georgi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35896" y="5085184"/>
            <a:ext cx="1728192" cy="7920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Georgia"/>
                <a:cs typeface="Georgia"/>
              </a:rPr>
              <a:t>Validate system</a:t>
            </a:r>
            <a:endParaRPr lang="en-US" sz="1600" dirty="0">
              <a:latin typeface="Georgia"/>
              <a:cs typeface="Georgia"/>
            </a:endParaRPr>
          </a:p>
        </p:txBody>
      </p:sp>
      <p:cxnSp>
        <p:nvCxnSpPr>
          <p:cNvPr id="27" name="Straight Arrow Connector 26"/>
          <p:cNvCxnSpPr>
            <a:stCxn id="14" idx="3"/>
            <a:endCxn id="15" idx="1"/>
          </p:cNvCxnSpPr>
          <p:nvPr/>
        </p:nvCxnSpPr>
        <p:spPr>
          <a:xfrm>
            <a:off x="5364088" y="1808820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5" idx="2"/>
            <a:endCxn id="17" idx="0"/>
          </p:cNvCxnSpPr>
          <p:nvPr/>
        </p:nvCxnSpPr>
        <p:spPr>
          <a:xfrm>
            <a:off x="6516216" y="2204864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2"/>
            <a:endCxn id="18" idx="0"/>
          </p:cNvCxnSpPr>
          <p:nvPr/>
        </p:nvCxnSpPr>
        <p:spPr>
          <a:xfrm>
            <a:off x="6516216" y="3429000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8" idx="2"/>
            <a:endCxn id="21" idx="0"/>
          </p:cNvCxnSpPr>
          <p:nvPr/>
        </p:nvCxnSpPr>
        <p:spPr>
          <a:xfrm>
            <a:off x="6516216" y="4653136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1"/>
            <a:endCxn id="24" idx="3"/>
          </p:cNvCxnSpPr>
          <p:nvPr/>
        </p:nvCxnSpPr>
        <p:spPr>
          <a:xfrm flipH="1">
            <a:off x="5364088" y="5481228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24" idx="0"/>
            <a:endCxn id="17" idx="1"/>
          </p:cNvCxnSpPr>
          <p:nvPr/>
        </p:nvCxnSpPr>
        <p:spPr>
          <a:xfrm rot="5400000" flipH="1" flipV="1">
            <a:off x="4049942" y="3483006"/>
            <a:ext cx="2052228" cy="115212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1"/>
          </p:cNvCxnSpPr>
          <p:nvPr/>
        </p:nvCxnSpPr>
        <p:spPr>
          <a:xfrm flipH="1" flipV="1">
            <a:off x="3347864" y="5480947"/>
            <a:ext cx="288032" cy="2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691680" y="525339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eorgia"/>
                <a:cs typeface="Georgia"/>
              </a:rPr>
              <a:t>Final delivery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339752" y="3717032"/>
            <a:ext cx="2115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eorgia"/>
                <a:cs typeface="Georgia"/>
              </a:rPr>
              <a:t>System incomplete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Agile Dev. Processes | Eric Knauss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/>
              <a:t>17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463328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Incremental delivery</a:t>
            </a:r>
            <a:endParaRPr lang="en-US" noProof="0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Customer value can be delivered with each increment so system functionality is early available for customer’s feedback</a:t>
            </a:r>
          </a:p>
          <a:p>
            <a:endParaRPr lang="en-US" dirty="0"/>
          </a:p>
          <a:p>
            <a:r>
              <a:rPr lang="en-US" noProof="0" dirty="0" smtClean="0"/>
              <a:t>Early increments act as prototype to help elicit requirements for later increments</a:t>
            </a:r>
          </a:p>
          <a:p>
            <a:endParaRPr lang="en-US" dirty="0"/>
          </a:p>
          <a:p>
            <a:r>
              <a:rPr lang="en-US" noProof="0" dirty="0" smtClean="0"/>
              <a:t>Reduced risk of project failure</a:t>
            </a:r>
          </a:p>
          <a:p>
            <a:endParaRPr lang="en-US" dirty="0"/>
          </a:p>
          <a:p>
            <a:r>
              <a:rPr lang="en-US" noProof="0" dirty="0" smtClean="0"/>
              <a:t>The highest priority system services tend to receive the most testing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Agile Dev. Processes | Eric Knauss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kumimoji="0" lang="en-US" smtClean="0"/>
              <a:pPr/>
              <a:t>18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240361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425" y="3975218"/>
            <a:ext cx="1374691" cy="10997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490" y="5380354"/>
            <a:ext cx="1034415" cy="6387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927" y="4697530"/>
            <a:ext cx="685873" cy="6828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3021" y="5650187"/>
            <a:ext cx="1529333" cy="3689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151" y="3975218"/>
            <a:ext cx="1014180" cy="405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3741254"/>
            <a:ext cx="9144000" cy="2633472"/>
          </a:xfrm>
          <a:prstGeom prst="rect">
            <a:avLst/>
          </a:prstGeom>
        </p:spPr>
      </p:pic>
      <p:pic>
        <p:nvPicPr>
          <p:cNvPr id="10" name="Picture 9" descr="eric-profile-square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241" y="891487"/>
            <a:ext cx="805760" cy="8044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41254"/>
            <a:ext cx="9144000" cy="2633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" y="3741254"/>
            <a:ext cx="9144000" cy="26334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1"/>
          <a:srcRect t="1" b="1979"/>
          <a:stretch/>
        </p:blipFill>
        <p:spPr>
          <a:xfrm>
            <a:off x="7497027" y="2852936"/>
            <a:ext cx="653546" cy="8883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2"/>
          <a:srcRect l="42974" r="7868"/>
          <a:stretch/>
        </p:blipFill>
        <p:spPr>
          <a:xfrm>
            <a:off x="8477401" y="2852936"/>
            <a:ext cx="653546" cy="88831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199" y="908720"/>
            <a:ext cx="8565155" cy="532859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Born in Hattingen, Germany</a:t>
            </a:r>
          </a:p>
          <a:p>
            <a:r>
              <a:rPr lang="en-US" sz="2000" dirty="0" smtClean="0"/>
              <a:t>University in Dortmund and Hanover</a:t>
            </a:r>
          </a:p>
          <a:p>
            <a:r>
              <a:rPr lang="en-US" sz="2000" dirty="0" smtClean="0"/>
              <a:t>PhD in Hanover: 	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Improving Requirements Documentation</a:t>
            </a:r>
            <a:b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based on Heuristics and Experience</a:t>
            </a:r>
          </a:p>
          <a:p>
            <a:r>
              <a:rPr lang="en-US" sz="2000" dirty="0" smtClean="0"/>
              <a:t>Postdoc in Hanover:	</a:t>
            </a:r>
            <a:r>
              <a:rPr lang="en-US" sz="2000" b="1" dirty="0" smtClean="0">
                <a:solidFill>
                  <a:srgbClr val="7F7F7F"/>
                </a:solidFill>
              </a:rPr>
              <a:t>Global Software Development</a:t>
            </a:r>
          </a:p>
          <a:p>
            <a:r>
              <a:rPr lang="en-US" sz="2000" dirty="0" smtClean="0"/>
              <a:t>Postdoc in Victoria BC: </a:t>
            </a:r>
            <a:r>
              <a:rPr lang="en-US" sz="2000" b="1" dirty="0" smtClean="0">
                <a:solidFill>
                  <a:srgbClr val="7F7F7F"/>
                </a:solidFill>
              </a:rPr>
              <a:t>RE in Distributed Large-</a:t>
            </a:r>
            <a:br>
              <a:rPr lang="en-US" sz="2000" b="1" dirty="0" smtClean="0">
                <a:solidFill>
                  <a:srgbClr val="7F7F7F"/>
                </a:solidFill>
              </a:rPr>
            </a:br>
            <a:r>
              <a:rPr lang="en-US" sz="2000" b="1" dirty="0" smtClean="0">
                <a:solidFill>
                  <a:srgbClr val="7F7F7F"/>
                </a:solidFill>
              </a:rPr>
              <a:t>			Scale Software Projects</a:t>
            </a:r>
          </a:p>
          <a:p>
            <a:endParaRPr lang="en-US" sz="2000" b="1" dirty="0">
              <a:solidFill>
                <a:srgbClr val="7F7F7F"/>
              </a:solidFill>
            </a:endParaRPr>
          </a:p>
          <a:p>
            <a:r>
              <a:rPr lang="en-US" sz="2000" b="1" dirty="0" smtClean="0">
                <a:solidFill>
                  <a:srgbClr val="7F7F7F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Topics</a:t>
            </a:r>
          </a:p>
          <a:p>
            <a:pPr lvl="1"/>
            <a:r>
              <a:rPr lang="en-US" sz="1600" b="1" dirty="0" smtClean="0">
                <a:solidFill>
                  <a:srgbClr val="7F7F7F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Requirements Engineering</a:t>
            </a:r>
          </a:p>
          <a:p>
            <a:pPr lvl="1"/>
            <a:r>
              <a:rPr lang="en-US" sz="1600" b="1" dirty="0" smtClean="0">
                <a:solidFill>
                  <a:srgbClr val="7F7F7F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Agile Methods</a:t>
            </a:r>
          </a:p>
          <a:p>
            <a:pPr lvl="1"/>
            <a:r>
              <a:rPr lang="en-US" sz="1600" b="1" dirty="0" smtClean="0">
                <a:solidFill>
                  <a:srgbClr val="7F7F7F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RE and Project Management</a:t>
            </a:r>
          </a:p>
          <a:p>
            <a:pPr lvl="1"/>
            <a:r>
              <a:rPr lang="en-US" sz="1600" b="1" dirty="0" smtClean="0">
                <a:solidFill>
                  <a:srgbClr val="7F7F7F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Experience and</a:t>
            </a:r>
            <a:br>
              <a:rPr lang="en-US" sz="1600" b="1" dirty="0" smtClean="0">
                <a:solidFill>
                  <a:srgbClr val="7F7F7F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</a:br>
            <a:r>
              <a:rPr lang="en-US" sz="1600" b="1" dirty="0" smtClean="0">
                <a:solidFill>
                  <a:srgbClr val="7F7F7F"/>
                </a:solidFill>
                <a:effectLst>
                  <a:glow rad="101600">
                    <a:schemeClr val="bg1">
                      <a:alpha val="75000"/>
                    </a:schemeClr>
                  </a:glow>
                </a:effectLst>
              </a:rPr>
              <a:t>Knowledge Management</a:t>
            </a:r>
          </a:p>
          <a:p>
            <a:pPr marL="457200" lvl="1" indent="0">
              <a:buNone/>
            </a:pPr>
            <a:endParaRPr lang="en-US" sz="1600" b="1" dirty="0">
              <a:solidFill>
                <a:srgbClr val="7F7F7F"/>
              </a:solidFill>
              <a:effectLst>
                <a:glow rad="101600">
                  <a:schemeClr val="bg1">
                    <a:alpha val="75000"/>
                  </a:schemeClr>
                </a:glo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Hi, nice meeting you! (Short CV)</a:t>
            </a:r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2890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700" dirty="0" smtClean="0">
                <a:solidFill>
                  <a:srgbClr val="000090"/>
                </a:solidFill>
              </a:rPr>
              <a:t>?</a:t>
            </a:r>
            <a:endParaRPr lang="en-US" sz="28700" dirty="0">
              <a:solidFill>
                <a:srgbClr val="00009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What about you?</a:t>
            </a:r>
          </a:p>
          <a:p>
            <a:pPr lvl="1"/>
            <a:r>
              <a:rPr lang="en-US" dirty="0" smtClean="0"/>
              <a:t>Who are you (name, university, </a:t>
            </a:r>
            <a:r>
              <a:rPr lang="en-US" dirty="0" err="1" smtClean="0"/>
              <a:t>programme</a:t>
            </a:r>
            <a:r>
              <a:rPr lang="en-US" dirty="0" smtClean="0"/>
              <a:t>)?</a:t>
            </a:r>
          </a:p>
          <a:p>
            <a:pPr lvl="1"/>
            <a:r>
              <a:rPr lang="en-US" dirty="0" smtClean="0"/>
              <a:t>What would make this course great for you?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796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Teaching Assistant</a:t>
            </a:r>
          </a:p>
          <a:p>
            <a:pPr lvl="1"/>
            <a:r>
              <a:rPr lang="en-US" dirty="0" smtClean="0"/>
              <a:t>Emil </a:t>
            </a:r>
            <a:r>
              <a:rPr lang="en-US" dirty="0" err="1"/>
              <a:t>Alégroth</a:t>
            </a:r>
            <a:r>
              <a:rPr lang="en-US" dirty="0"/>
              <a:t> (</a:t>
            </a:r>
            <a:r>
              <a:rPr lang="en-US" dirty="0" err="1"/>
              <a:t>emil.alegroth@chalmers.se</a:t>
            </a:r>
            <a:r>
              <a:rPr lang="en-US" dirty="0"/>
              <a:t>)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Course </a:t>
            </a:r>
            <a:r>
              <a:rPr lang="en-US" dirty="0" err="1" smtClean="0"/>
              <a:t>representants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parallel:</a:t>
            </a:r>
          </a:p>
          <a:p>
            <a:pPr lvl="1"/>
            <a:r>
              <a:rPr lang="en-US" dirty="0" smtClean="0"/>
              <a:t>PhD course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Course Material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oerich.github.io</a:t>
            </a:r>
            <a:r>
              <a:rPr lang="en-US" dirty="0"/>
              <a:t>/EDA397/</a:t>
            </a:r>
            <a:endParaRPr lang="en-US" dirty="0" smtClean="0"/>
          </a:p>
          <a:p>
            <a:pPr lvl="1"/>
            <a:r>
              <a:rPr lang="en-US" dirty="0" err="1"/>
              <a:t>Cockburn,A</a:t>
            </a:r>
            <a:r>
              <a:rPr lang="en-US" dirty="0"/>
              <a:t>., (2009) Agile Software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Development</a:t>
            </a:r>
            <a:r>
              <a:rPr lang="en-US" dirty="0"/>
              <a:t>, 2ed </a:t>
            </a:r>
            <a:endParaRPr lang="en-US" dirty="0" smtClean="0"/>
          </a:p>
          <a:p>
            <a:pPr lvl="1"/>
            <a:r>
              <a:rPr lang="en-US" dirty="0" smtClean="0"/>
              <a:t>Papers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618" y="2339902"/>
            <a:ext cx="3137118" cy="388647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7720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setup (Practical details)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</a:p>
          <a:p>
            <a:pPr lvl="1"/>
            <a:r>
              <a:rPr lang="en-US" dirty="0" smtClean="0"/>
              <a:t>0-3 lectures per week</a:t>
            </a:r>
          </a:p>
          <a:p>
            <a:pPr lvl="1"/>
            <a:r>
              <a:rPr lang="en-US" dirty="0" smtClean="0"/>
              <a:t>0-2 workshops per week</a:t>
            </a:r>
          </a:p>
          <a:p>
            <a:pPr lvl="1"/>
            <a:r>
              <a:rPr lang="en-US" dirty="0" smtClean="0"/>
              <a:t>=3 scheduled activities per week</a:t>
            </a:r>
          </a:p>
          <a:p>
            <a:pPr lvl="2"/>
            <a:r>
              <a:rPr lang="en-US" dirty="0" smtClean="0"/>
              <a:t>Even if there is no lecture, we will be available and you can (should!) use the rooms/time to work!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Examination</a:t>
            </a:r>
          </a:p>
          <a:p>
            <a:pPr lvl="1"/>
            <a:r>
              <a:rPr lang="en-US" dirty="0" smtClean="0"/>
              <a:t>Project (teams)</a:t>
            </a:r>
          </a:p>
          <a:p>
            <a:pPr lvl="2"/>
            <a:r>
              <a:rPr lang="en-US" dirty="0" smtClean="0"/>
              <a:t>Final product</a:t>
            </a:r>
          </a:p>
          <a:p>
            <a:pPr lvl="2"/>
            <a:r>
              <a:rPr lang="en-US" dirty="0" smtClean="0"/>
              <a:t>Artifacts</a:t>
            </a:r>
          </a:p>
          <a:p>
            <a:pPr lvl="1"/>
            <a:r>
              <a:rPr lang="en-US" dirty="0" smtClean="0"/>
              <a:t>Report (Individual)</a:t>
            </a:r>
          </a:p>
          <a:p>
            <a:pPr lvl="2"/>
            <a:r>
              <a:rPr lang="en-US" dirty="0" smtClean="0"/>
              <a:t>Experience / Post-Mortem report</a:t>
            </a:r>
          </a:p>
          <a:p>
            <a:pPr lvl="1"/>
            <a:r>
              <a:rPr lang="en-US" dirty="0" smtClean="0"/>
              <a:t>Written exam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3902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Develop an Android app for a </a:t>
            </a:r>
            <a:r>
              <a:rPr lang="en-US" dirty="0" smtClean="0"/>
              <a:t>customer</a:t>
            </a:r>
          </a:p>
          <a:p>
            <a:endParaRPr lang="en-US" dirty="0" smtClean="0"/>
          </a:p>
          <a:p>
            <a:r>
              <a:rPr lang="en-US" dirty="0" smtClean="0"/>
              <a:t>Work </a:t>
            </a:r>
            <a:r>
              <a:rPr lang="en-US" dirty="0"/>
              <a:t>in predetermined teams </a:t>
            </a:r>
          </a:p>
          <a:p>
            <a:pPr lvl="1"/>
            <a:r>
              <a:rPr lang="en-US" dirty="0"/>
              <a:t>You will be assigned teams </a:t>
            </a:r>
            <a:endParaRPr lang="en-US" dirty="0" smtClean="0"/>
          </a:p>
          <a:p>
            <a:pPr lvl="1"/>
            <a:r>
              <a:rPr lang="en-US" dirty="0" smtClean="0"/>
              <a:t>You decide about your development methodology</a:t>
            </a:r>
          </a:p>
          <a:p>
            <a:pPr lvl="1"/>
            <a:r>
              <a:rPr lang="en-US" dirty="0" smtClean="0"/>
              <a:t>You meet </a:t>
            </a:r>
            <a:r>
              <a:rPr lang="en-US" dirty="0"/>
              <a:t>with the customer during course week 2 </a:t>
            </a:r>
            <a:endParaRPr lang="en-US" dirty="0" smtClean="0"/>
          </a:p>
          <a:p>
            <a:pPr lvl="2"/>
            <a:r>
              <a:rPr lang="en-US" dirty="0" smtClean="0"/>
              <a:t>and </a:t>
            </a:r>
            <a:r>
              <a:rPr lang="en-US" dirty="0"/>
              <a:t>get all the details! 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We strive to create a realistic scenario/ environment </a:t>
            </a:r>
            <a:endParaRPr lang="en-US" dirty="0" smtClean="0"/>
          </a:p>
          <a:p>
            <a:pPr lvl="1"/>
            <a:r>
              <a:rPr lang="en-US" dirty="0" smtClean="0"/>
              <a:t>We </a:t>
            </a:r>
            <a:r>
              <a:rPr lang="en-US" dirty="0"/>
              <a:t>rely on a number of real-world services and tools, e.g. </a:t>
            </a:r>
            <a:endParaRPr lang="en-US" dirty="0" smtClean="0"/>
          </a:p>
          <a:p>
            <a:pPr lvl="1"/>
            <a:r>
              <a:rPr lang="en-US" dirty="0" smtClean="0"/>
              <a:t>Android </a:t>
            </a:r>
            <a:r>
              <a:rPr lang="en-US" dirty="0"/>
              <a:t>(SDK) </a:t>
            </a:r>
            <a:r>
              <a:rPr lang="en-US" dirty="0" err="1"/>
              <a:t>GitHub</a:t>
            </a:r>
            <a:r>
              <a:rPr lang="en-US" dirty="0"/>
              <a:t> / </a:t>
            </a:r>
            <a:r>
              <a:rPr lang="en-US" dirty="0" err="1"/>
              <a:t>BitBucket</a:t>
            </a:r>
            <a:r>
              <a:rPr lang="en-US" dirty="0"/>
              <a:t> ..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83827" y="3359631"/>
            <a:ext cx="2963170" cy="914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 to assign teams? When?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0820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sprints</a:t>
            </a:r>
          </a:p>
          <a:p>
            <a:endParaRPr lang="en-US" dirty="0"/>
          </a:p>
          <a:p>
            <a:r>
              <a:rPr lang="en-US" dirty="0" smtClean="0"/>
              <a:t>Sprint 1: Getting started</a:t>
            </a:r>
          </a:p>
          <a:p>
            <a:endParaRPr lang="en-US" dirty="0"/>
          </a:p>
          <a:p>
            <a:r>
              <a:rPr lang="en-US" dirty="0" smtClean="0"/>
              <a:t>Sprint 2: Getting work done</a:t>
            </a:r>
          </a:p>
          <a:p>
            <a:endParaRPr lang="en-US" dirty="0"/>
          </a:p>
          <a:p>
            <a:r>
              <a:rPr lang="en-US" dirty="0" smtClean="0"/>
              <a:t>Sprint 3: Theory and advanced concepts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2129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Sprint 1: Getting started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412" b="3412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5631031" y="5972782"/>
            <a:ext cx="305576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http://</a:t>
            </a:r>
            <a:r>
              <a:rPr lang="en-US" sz="1000" dirty="0" err="1" smtClean="0">
                <a:solidFill>
                  <a:srgbClr val="FFFFFF"/>
                </a:solidFill>
              </a:rPr>
              <a:t>commons.wikimedia.org</a:t>
            </a:r>
            <a:r>
              <a:rPr lang="en-US" sz="1000" dirty="0" smtClean="0">
                <a:solidFill>
                  <a:srgbClr val="FFFFFF"/>
                </a:solidFill>
              </a:rPr>
              <a:t>/wiki/File:Sprint_01.jpg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9318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agility in Software Development?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205" b="1205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6047849" y="5976718"/>
            <a:ext cx="26389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http://</a:t>
            </a:r>
            <a:r>
              <a:rPr lang="en-US" sz="1000" dirty="0" err="1" smtClean="0">
                <a:solidFill>
                  <a:schemeClr val="bg1"/>
                </a:solidFill>
              </a:rPr>
              <a:t>mediagallery.usatoday.com</a:t>
            </a:r>
            <a:r>
              <a:rPr lang="en-US" sz="1000" dirty="0" smtClean="0">
                <a:solidFill>
                  <a:schemeClr val="bg1"/>
                </a:solidFill>
              </a:rPr>
              <a:t>/</a:t>
            </a:r>
            <a:r>
              <a:rPr lang="en-US" sz="1000" dirty="0" err="1" smtClean="0">
                <a:solidFill>
                  <a:schemeClr val="bg1"/>
                </a:solidFill>
              </a:rPr>
              <a:t>New+Flame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03818" y="4877696"/>
            <a:ext cx="2622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</a:rPr>
              <a:t>Agile: An Overview</a:t>
            </a: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prstClr val="black">
                    <a:tint val="75000"/>
                  </a:prstClr>
                </a:solidFill>
              </a:rPr>
              <a:t>Agile Dev. Processes | Eric Knauss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3145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almers-G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orla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Chalmers-Gu.thmx</Template>
  <TotalTime>825</TotalTime>
  <Words>748</Words>
  <Application>Microsoft Macintosh PowerPoint</Application>
  <PresentationFormat>On-screen Show (4:3)</PresentationFormat>
  <Paragraphs>195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Chalmers-Gu</vt:lpstr>
      <vt:lpstr>Vorlage</vt:lpstr>
      <vt:lpstr>Agile Software Development (DIT191 / EDA397)</vt:lpstr>
      <vt:lpstr>Hi, nice meeting you! (Short CV)</vt:lpstr>
      <vt:lpstr>PowerPoint Presentation</vt:lpstr>
      <vt:lpstr>Course setup</vt:lpstr>
      <vt:lpstr>Course setup (Practical details)</vt:lpstr>
      <vt:lpstr>Project</vt:lpstr>
      <vt:lpstr>Course setup</vt:lpstr>
      <vt:lpstr>Sprint 1: Getting started</vt:lpstr>
      <vt:lpstr>What is agility in Software Development?</vt:lpstr>
      <vt:lpstr>Motivation</vt:lpstr>
      <vt:lpstr>PowerPoint Presentation</vt:lpstr>
      <vt:lpstr>Where are we coming from?</vt:lpstr>
      <vt:lpstr>Systematic sequential development</vt:lpstr>
      <vt:lpstr>Towards concurrent development</vt:lpstr>
      <vt:lpstr>PowerPoint Presentation</vt:lpstr>
      <vt:lpstr>Iteration Models</vt:lpstr>
      <vt:lpstr>Incremental delivery</vt:lpstr>
      <vt:lpstr>Incremental delivery</vt:lpstr>
    </vt:vector>
  </TitlesOfParts>
  <Company>Chalmers | University of Gothenburg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Software Development (DIT191 / EDA397)</dc:title>
  <dc:creator>Eric Knauss</dc:creator>
  <cp:lastModifiedBy>Eric Knauss</cp:lastModifiedBy>
  <cp:revision>13</cp:revision>
  <dcterms:created xsi:type="dcterms:W3CDTF">2014-03-17T22:18:24Z</dcterms:created>
  <dcterms:modified xsi:type="dcterms:W3CDTF">2014-03-21T15:10:11Z</dcterms:modified>
</cp:coreProperties>
</file>